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83" r:id="rId3"/>
    <p:sldId id="277" r:id="rId4"/>
    <p:sldId id="278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E6BF0-4198-42A5-AED8-1548782E812C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5A102-C0BB-41A6-9C27-647F99B1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0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D786-180D-BC4E-79E0-9CE2EF910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4A05A-74E9-BA24-5BC7-6E529297A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952C4-228E-8D76-D773-89927FEB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7BCCA-C240-85DE-31B1-3F2375EA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8B2D7-0822-65A7-CA75-9DE15ABA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7C6D-7EFB-521B-0107-28D761A6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9C014-E7FE-B5BB-E8CC-E679615F7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F5C86-4B5A-A735-D060-95571785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76638-ECF3-D812-032A-C31C30A1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F6D3-BEDF-7AB6-4995-51E9537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9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D53F5-8073-0EC4-93A6-4EDFB9FC7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06A8DF-85D5-CDFF-A046-2AC3BA4E4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9C7D5-79C7-37F2-8475-DE283B30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EDCE4-8D1F-7CBA-C059-097961F8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ED65D-07E0-BC46-C762-B1F4C5EB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E0EF2-3310-443D-4208-41826DA8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E1B8-3DB5-0B46-E32A-63CABB53E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70604-9A2C-423E-CE3F-A87B2362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4EA72-68FB-F596-E8D3-AA6480404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92504-4E2A-0077-689C-D27DA3A1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6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0BD9F-C3DB-CB44-F365-19374BD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D8B9C-F6ED-655A-42D6-C868E9314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36FC1-7EDD-1415-37A0-1CA8B42A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CF468-5EA5-9F9F-E876-5BE5560F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66AB5-1F2F-8878-A9A8-34E10D3D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5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8017-8960-AB5C-21DB-2BC6F85E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F7B9-B062-434E-B2B3-1099536AA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29A3B8-414C-C883-89CD-C759A73A3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64C06-35B8-D632-0D54-A932C92F6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39E54-7549-2864-2B85-C88783E2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5127D-1ACC-F752-A4E6-066A50B4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31468-6B31-9DCC-3E8B-FF46B745C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B50CB-E111-1ECD-61EE-24F51F629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D03D-45D1-56B8-956C-B6054AF9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544CA-7282-E80E-A88D-F50B013B5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5F37B-AAD7-962D-2CEE-F9F748CEE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17B7E8-BE4B-864E-FE7A-EC14577C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EBBE16-CF45-70BE-666B-4D73680AE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821847-3B64-C86A-8890-2C3F3E5E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6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E971F-6CA6-EC7D-FB6A-0CE05E380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A92B14-6C2A-768B-9DE7-D3306DD55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D4C24B-03E0-DFA4-EBBD-21907DF29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FC04A-9C1B-D03C-6760-9FAE0D81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1F193D-6DD2-E3F0-EC06-7DD79DA26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CA5A8-38A3-7E02-9860-6D917FC35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97688-2342-D28D-0DED-B1287855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2B60-C0BC-FE26-D31D-D5479966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BF48D-9025-DC45-B311-9DFAFECA5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0F925-A5E2-35E3-D45A-0D6F094C2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A7FEA-F012-AD6C-1AE2-EB860119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E67F2-EF84-A9D4-26E3-52257356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A3597-B222-A00E-416F-38755AB4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1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634B-2C9E-2595-2271-FF6998171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6043C-384B-FFCB-59EF-3607703EDE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109E5-DCE3-13FC-2AD8-F76214A6C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4403F-6DD6-7C0C-9C2E-B717EBAB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9AC90-9097-32C1-22C3-FC4617D7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33D2-E9A5-D7DA-5823-8358EAC7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9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CF882-993B-41F4-950A-D631F2ED9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19939-C599-ACCA-F694-909C3DAC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D34DF-E383-860C-6282-40521B958F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C309E-8CE0-4001-954C-DA73EE81FBB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942-F8CF-AEC4-5173-4C969B834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122CB-219E-289F-0FA2-5462805CA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60385-A37B-47B3-8FEB-96B4B2B26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5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0E984C-CF4F-41E6-8491-5DCF58BDCF04}"/>
              </a:ext>
            </a:extLst>
          </p:cNvPr>
          <p:cNvSpPr txBox="1"/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Mississippi </a:t>
            </a:r>
          </a:p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2024-2025</a:t>
            </a:r>
          </a:p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State Performance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D28D97-31BB-6202-550B-94F5DE0AA482}"/>
              </a:ext>
            </a:extLst>
          </p:cNvPr>
          <p:cNvSpPr txBox="1"/>
          <p:nvPr/>
        </p:nvSpPr>
        <p:spPr>
          <a:xfrm>
            <a:off x="660041" y="834294"/>
            <a:ext cx="2919738" cy="7022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srgbClr val="FFFFFF"/>
                </a:solidFill>
              </a:rPr>
              <a:t>G</a:t>
            </a:r>
            <a:r>
              <a:rPr lang="en-US" sz="28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uy Heying- IPSD</a:t>
            </a:r>
          </a:p>
        </p:txBody>
      </p:sp>
      <p:pic>
        <p:nvPicPr>
          <p:cNvPr id="8" name="Picture 7" descr="A logo of a company&#10;&#10;AI-generated content may be incorrect.">
            <a:extLst>
              <a:ext uri="{FF2B5EF4-FFF2-40B4-BE49-F238E27FC236}">
                <a16:creationId xmlns:a16="http://schemas.microsoft.com/office/drawing/2014/main" id="{BE613009-2DAF-23E9-A32C-B0BE48C3B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32" y="467208"/>
            <a:ext cx="5849539" cy="5923584"/>
          </a:xfrm>
          <a:prstGeom prst="rect">
            <a:avLst/>
          </a:prstGeom>
        </p:spPr>
      </p:pic>
      <p:pic>
        <p:nvPicPr>
          <p:cNvPr id="4" name="Picture 3" descr="A blue and yellow logo&#10;&#10;AI-generated content may be incorrect.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1171" y="3304765"/>
            <a:ext cx="0" cy="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2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9833A5-15FE-520B-AEC5-A9F8E6AE6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65A462-2F8F-FF1D-BD4A-87629C22B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7C616D8-D8CC-21D1-5991-2887C20D6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AWARDS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279C69-4ED8-739D-2F7A-B29814EC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525" y="1470141"/>
            <a:ext cx="10515600" cy="4761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15 Councils achieved STAR Council +87.5%</a:t>
            </a:r>
          </a:p>
          <a:p>
            <a:pPr marL="0" indent="0">
              <a:buNone/>
            </a:pPr>
            <a:endParaRPr lang="en-US" sz="1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3 District Deputies achieved STAR District +33%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bg1"/>
                </a:solidFill>
              </a:rPr>
              <a:t>*Pending confirmation of FBE Attendee requirement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72F570-053C-D266-5CAD-62480C054A07}"/>
              </a:ext>
            </a:extLst>
          </p:cNvPr>
          <p:cNvGraphicFramePr>
            <a:graphicFrameLocks noGrp="1"/>
          </p:cNvGraphicFramePr>
          <p:nvPr/>
        </p:nvGraphicFramePr>
        <p:xfrm>
          <a:off x="933875" y="2035098"/>
          <a:ext cx="7266517" cy="1284025"/>
        </p:xfrm>
        <a:graphic>
          <a:graphicData uri="http://schemas.openxmlformats.org/drawingml/2006/table">
            <a:tbl>
              <a:tblPr/>
              <a:tblGrid>
                <a:gridCol w="796331">
                  <a:extLst>
                    <a:ext uri="{9D8B030D-6E8A-4147-A177-3AD203B41FA5}">
                      <a16:colId xmlns:a16="http://schemas.microsoft.com/office/drawing/2014/main" val="2536893393"/>
                    </a:ext>
                  </a:extLst>
                </a:gridCol>
                <a:gridCol w="1337316">
                  <a:extLst>
                    <a:ext uri="{9D8B030D-6E8A-4147-A177-3AD203B41FA5}">
                      <a16:colId xmlns:a16="http://schemas.microsoft.com/office/drawing/2014/main" val="1402333630"/>
                    </a:ext>
                  </a:extLst>
                </a:gridCol>
                <a:gridCol w="432788">
                  <a:extLst>
                    <a:ext uri="{9D8B030D-6E8A-4147-A177-3AD203B41FA5}">
                      <a16:colId xmlns:a16="http://schemas.microsoft.com/office/drawing/2014/main" val="3884037781"/>
                    </a:ext>
                  </a:extLst>
                </a:gridCol>
                <a:gridCol w="796331">
                  <a:extLst>
                    <a:ext uri="{9D8B030D-6E8A-4147-A177-3AD203B41FA5}">
                      <a16:colId xmlns:a16="http://schemas.microsoft.com/office/drawing/2014/main" val="2327825230"/>
                    </a:ext>
                  </a:extLst>
                </a:gridCol>
                <a:gridCol w="1337316">
                  <a:extLst>
                    <a:ext uri="{9D8B030D-6E8A-4147-A177-3AD203B41FA5}">
                      <a16:colId xmlns:a16="http://schemas.microsoft.com/office/drawing/2014/main" val="2009139466"/>
                    </a:ext>
                  </a:extLst>
                </a:gridCol>
                <a:gridCol w="432788">
                  <a:extLst>
                    <a:ext uri="{9D8B030D-6E8A-4147-A177-3AD203B41FA5}">
                      <a16:colId xmlns:a16="http://schemas.microsoft.com/office/drawing/2014/main" val="33505055"/>
                    </a:ext>
                  </a:extLst>
                </a:gridCol>
                <a:gridCol w="796331">
                  <a:extLst>
                    <a:ext uri="{9D8B030D-6E8A-4147-A177-3AD203B41FA5}">
                      <a16:colId xmlns:a16="http://schemas.microsoft.com/office/drawing/2014/main" val="3895890526"/>
                    </a:ext>
                  </a:extLst>
                </a:gridCol>
                <a:gridCol w="1337316">
                  <a:extLst>
                    <a:ext uri="{9D8B030D-6E8A-4147-A177-3AD203B41FA5}">
                      <a16:colId xmlns:a16="http://schemas.microsoft.com/office/drawing/2014/main" val="3628764870"/>
                    </a:ext>
                  </a:extLst>
                </a:gridCol>
              </a:tblGrid>
              <a:tr h="256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Natchez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7910*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10499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Ocean Springs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163463"/>
                  </a:ext>
                </a:extLst>
              </a:tr>
              <a:tr h="256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Bay St Louis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Brookhaven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602390"/>
                  </a:ext>
                </a:extLst>
              </a:tr>
              <a:tr h="256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Hattiesburg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Tupelo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11934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Gluckstadt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477957"/>
                  </a:ext>
                </a:extLst>
              </a:tr>
              <a:tr h="256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Pass Christian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Woolmarket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Olive Branch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574656"/>
                  </a:ext>
                </a:extLst>
              </a:tr>
              <a:tr h="256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Starkville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10216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Brandon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Jackson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6191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54319CB-D765-6295-D786-91BBB9393062}"/>
              </a:ext>
            </a:extLst>
          </p:cNvPr>
          <p:cNvGraphicFramePr>
            <a:graphicFrameLocks noGrp="1"/>
          </p:cNvGraphicFramePr>
          <p:nvPr/>
        </p:nvGraphicFramePr>
        <p:xfrm>
          <a:off x="742525" y="4024089"/>
          <a:ext cx="3378200" cy="8001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320321282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415525607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District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Nat Zummo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39022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District 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Bo Allen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29079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District 15*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John  Barnes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8719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B26CD34-40CF-68BB-082F-276A56E651BC}"/>
              </a:ext>
            </a:extLst>
          </p:cNvPr>
          <p:cNvSpPr txBox="1"/>
          <p:nvPr/>
        </p:nvSpPr>
        <p:spPr>
          <a:xfrm>
            <a:off x="1346200" y="5976027"/>
            <a:ext cx="96774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Congratulations to these Councils and District Deputies!</a:t>
            </a:r>
          </a:p>
        </p:txBody>
      </p:sp>
    </p:spTree>
    <p:extLst>
      <p:ext uri="{BB962C8B-B14F-4D97-AF65-F5344CB8AC3E}">
        <p14:creationId xmlns:p14="http://schemas.microsoft.com/office/powerpoint/2010/main" val="318394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B9E2983-191B-DCC4-D9B7-1E0A5FCF9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44DE22-E654-2177-5CF9-413FED643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1064 Programs Reported by the Councils</a:t>
            </a:r>
          </a:p>
          <a:p>
            <a:pPr marL="0" indent="0">
              <a:buNone/>
            </a:pPr>
            <a:endParaRPr lang="en-US" sz="11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24 Councils achieved the Columbian Award +41%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Program Activity continues to lead to Council Success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15 STAR Councils averaged over 38 programs and activities reporting over 55% of total reported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78EB2D-265E-1320-9B9C-E97E02661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144875"/>
              </p:ext>
            </p:extLst>
          </p:nvPr>
        </p:nvGraphicFramePr>
        <p:xfrm>
          <a:off x="690033" y="3129301"/>
          <a:ext cx="9779000" cy="1543050"/>
        </p:xfrm>
        <a:graphic>
          <a:graphicData uri="http://schemas.openxmlformats.org/drawingml/2006/table">
            <a:tbl>
              <a:tblPr/>
              <a:tblGrid>
                <a:gridCol w="850624">
                  <a:extLst>
                    <a:ext uri="{9D8B030D-6E8A-4147-A177-3AD203B41FA5}">
                      <a16:colId xmlns:a16="http://schemas.microsoft.com/office/drawing/2014/main" val="1119928387"/>
                    </a:ext>
                  </a:extLst>
                </a:gridCol>
                <a:gridCol w="1421938">
                  <a:extLst>
                    <a:ext uri="{9D8B030D-6E8A-4147-A177-3AD203B41FA5}">
                      <a16:colId xmlns:a16="http://schemas.microsoft.com/office/drawing/2014/main" val="3336343943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3091017038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834054429"/>
                    </a:ext>
                  </a:extLst>
                </a:gridCol>
                <a:gridCol w="1171195">
                  <a:extLst>
                    <a:ext uri="{9D8B030D-6E8A-4147-A177-3AD203B41FA5}">
                      <a16:colId xmlns:a16="http://schemas.microsoft.com/office/drawing/2014/main" val="3639620983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3236102573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1481966837"/>
                    </a:ext>
                  </a:extLst>
                </a:gridCol>
                <a:gridCol w="1421938">
                  <a:extLst>
                    <a:ext uri="{9D8B030D-6E8A-4147-A177-3AD203B41FA5}">
                      <a16:colId xmlns:a16="http://schemas.microsoft.com/office/drawing/2014/main" val="694023082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3202833462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4275960466"/>
                    </a:ext>
                  </a:extLst>
                </a:gridCol>
                <a:gridCol w="1409242">
                  <a:extLst>
                    <a:ext uri="{9D8B030D-6E8A-4147-A177-3AD203B41FA5}">
                      <a16:colId xmlns:a16="http://schemas.microsoft.com/office/drawing/2014/main" val="1472151075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Natchez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Starkville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Gautier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11934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Gluckstadt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19064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Bay St Louis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7910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Woolmarket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Pass Christian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92608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7915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Brookhaven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10216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Brandon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13502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Batesville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00669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1605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Pascagoula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8054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Mc Comb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10499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Ocean Springs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Olive Branch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19804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Hattiesburg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Tupelo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10901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Oxford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Jackson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72806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4472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Pass Christian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8912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Corinth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15382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Hattiesburg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96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1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BF3E936-86B4-E918-2995-DEB137CD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B0EBC4-B56D-0A50-35CE-1A97CD0E2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065" y="1436159"/>
            <a:ext cx="993986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State Membership achieved a 36.4% growth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Achieved 82.4% of 2025 COH Target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Council Membership Achieved 35.2% growth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Achieved 62% of Council Quota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Online Membership grew by 48.2%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Conversion Rate remained steady at 68.4%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Membership Active Councils increased by 13.3%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89.5% of councils recruited 1+ member(s)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Achieved 2</a:t>
            </a:r>
            <a:r>
              <a:rPr lang="en-US" b="1" baseline="30000" dirty="0">
                <a:solidFill>
                  <a:schemeClr val="bg1"/>
                </a:solidFill>
              </a:rPr>
              <a:t>nd</a:t>
            </a:r>
            <a:r>
              <a:rPr lang="en-US" b="1" dirty="0">
                <a:solidFill>
                  <a:schemeClr val="bg1"/>
                </a:solidFill>
              </a:rPr>
              <a:t> Quarter Fishers of Men Contest for Active Councils 	growth by Dec 31st</a:t>
            </a:r>
          </a:p>
        </p:txBody>
      </p:sp>
    </p:spTree>
    <p:extLst>
      <p:ext uri="{BB962C8B-B14F-4D97-AF65-F5344CB8AC3E}">
        <p14:creationId xmlns:p14="http://schemas.microsoft.com/office/powerpoint/2010/main" val="54992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8C1EE6-D0D5-EA95-8169-50F63D3DA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8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Fraternal Benefits Events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More than doubled the number of Councils hosting events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 46% of Councils Hosted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 75%	Increase on Attendees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19 Councils Achieved the Founders Award +90%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Safe Environment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48% increase in number of Compliant Councils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60% of all councils were compliant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3B4EF2-5856-8389-7CC8-27359DC9D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14505"/>
              </p:ext>
            </p:extLst>
          </p:nvPr>
        </p:nvGraphicFramePr>
        <p:xfrm>
          <a:off x="1154010" y="3029743"/>
          <a:ext cx="9779000" cy="1285875"/>
        </p:xfrm>
        <a:graphic>
          <a:graphicData uri="http://schemas.openxmlformats.org/drawingml/2006/table">
            <a:tbl>
              <a:tblPr/>
              <a:tblGrid>
                <a:gridCol w="850624">
                  <a:extLst>
                    <a:ext uri="{9D8B030D-6E8A-4147-A177-3AD203B41FA5}">
                      <a16:colId xmlns:a16="http://schemas.microsoft.com/office/drawing/2014/main" val="1579715405"/>
                    </a:ext>
                  </a:extLst>
                </a:gridCol>
                <a:gridCol w="1421938">
                  <a:extLst>
                    <a:ext uri="{9D8B030D-6E8A-4147-A177-3AD203B41FA5}">
                      <a16:colId xmlns:a16="http://schemas.microsoft.com/office/drawing/2014/main" val="3743128375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2950270706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4166570155"/>
                    </a:ext>
                  </a:extLst>
                </a:gridCol>
                <a:gridCol w="1171195">
                  <a:extLst>
                    <a:ext uri="{9D8B030D-6E8A-4147-A177-3AD203B41FA5}">
                      <a16:colId xmlns:a16="http://schemas.microsoft.com/office/drawing/2014/main" val="3994700745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1785435642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2880763635"/>
                    </a:ext>
                  </a:extLst>
                </a:gridCol>
                <a:gridCol w="1421938">
                  <a:extLst>
                    <a:ext uri="{9D8B030D-6E8A-4147-A177-3AD203B41FA5}">
                      <a16:colId xmlns:a16="http://schemas.microsoft.com/office/drawing/2014/main" val="3963831109"/>
                    </a:ext>
                  </a:extLst>
                </a:gridCol>
                <a:gridCol w="317397">
                  <a:extLst>
                    <a:ext uri="{9D8B030D-6E8A-4147-A177-3AD203B41FA5}">
                      <a16:colId xmlns:a16="http://schemas.microsoft.com/office/drawing/2014/main" val="1431963574"/>
                    </a:ext>
                  </a:extLst>
                </a:gridCol>
                <a:gridCol w="850624">
                  <a:extLst>
                    <a:ext uri="{9D8B030D-6E8A-4147-A177-3AD203B41FA5}">
                      <a16:colId xmlns:a16="http://schemas.microsoft.com/office/drawing/2014/main" val="1281807155"/>
                    </a:ext>
                  </a:extLst>
                </a:gridCol>
                <a:gridCol w="1409242">
                  <a:extLst>
                    <a:ext uri="{9D8B030D-6E8A-4147-A177-3AD203B41FA5}">
                      <a16:colId xmlns:a16="http://schemas.microsoft.com/office/drawing/2014/main" val="2516353366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Vicksburg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Hattiesburg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Tupelo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36634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Natchez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4472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Pass Christian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Woolmarket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11934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Gluckstadt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73349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Bay St Louis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Starkville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10216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Brandon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Olive Branch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58951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7910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Gulfport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10499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Ocean Springs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Jackson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04933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1605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Pascagoula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7915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Brookhaven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10901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Oxford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91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76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D4F478-235C-7A62-2A1C-37B27EF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5733"/>
            <a:ext cx="10515600" cy="62060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800" b="1" u="sng" dirty="0">
                <a:solidFill>
                  <a:schemeClr val="bg1"/>
                </a:solidFill>
              </a:rPr>
              <a:t>In Summary</a:t>
            </a:r>
          </a:p>
          <a:p>
            <a:pPr marL="0" indent="0">
              <a:buNone/>
            </a:pPr>
            <a:endParaRPr lang="en-US" sz="13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The 2024-2025 Fraternal Year was a successful year for Mississippi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Renewed energy and engagement by our Councils across the State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Growth and Improvements in every major area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Increase in Supreme Award Recipients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We have much to be proud of, but the Journey is not complete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We must build on our successes to make 2025-2026 even stronger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Lessons Learned / Take Aways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We missed the State Membership Goal by 50 new members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Needed 1 extra member per week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Seven Councils missed STAR Council because of Safe Environment or FBE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These are the two easiest requirements to achieve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Get off to a Fast Start- Do Not take the summer off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Proof of Concept – Parish Outreach Events work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Continue to look for new and engaging Programs and Activities- Keep you members engaged</a:t>
            </a:r>
          </a:p>
          <a:p>
            <a:pPr lvl="2"/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0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8C3A97A-3690-2CB8-1AB8-CBB64C6962F4}"/>
              </a:ext>
            </a:extLst>
          </p:cNvPr>
          <p:cNvSpPr/>
          <p:nvPr/>
        </p:nvSpPr>
        <p:spPr>
          <a:xfrm>
            <a:off x="4377503" y="198662"/>
            <a:ext cx="3305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u="sng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Remember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8410C5-45B5-632F-9D6B-AC49460385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319"/>
          <a:stretch/>
        </p:blipFill>
        <p:spPr>
          <a:xfrm>
            <a:off x="3810930" y="1220484"/>
            <a:ext cx="4149212" cy="29152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0E26FB-983A-FBC1-D184-02CA35C76077}"/>
              </a:ext>
            </a:extLst>
          </p:cNvPr>
          <p:cNvSpPr txBox="1"/>
          <p:nvPr/>
        </p:nvSpPr>
        <p:spPr>
          <a:xfrm>
            <a:off x="423334" y="4071440"/>
            <a:ext cx="11557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Insanity is doing the same thing over and over and expecting different results.”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EDB9F-F26D-1371-59F7-904E8C69192F}"/>
              </a:ext>
            </a:extLst>
          </p:cNvPr>
          <p:cNvSpPr txBox="1"/>
          <p:nvPr/>
        </p:nvSpPr>
        <p:spPr>
          <a:xfrm>
            <a:off x="1219200" y="5848865"/>
            <a:ext cx="9671222" cy="584775"/>
          </a:xfrm>
          <a:prstGeom prst="rect">
            <a:avLst/>
          </a:prstGeom>
          <a:solidFill>
            <a:srgbClr val="EF3B38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 SemiConden" panose="020B0502040204020203" pitchFamily="34" charset="0"/>
              </a:rPr>
              <a:t>What will you do different to make your council successful?</a:t>
            </a:r>
          </a:p>
        </p:txBody>
      </p:sp>
    </p:spTree>
    <p:extLst>
      <p:ext uri="{BB962C8B-B14F-4D97-AF65-F5344CB8AC3E}">
        <p14:creationId xmlns:p14="http://schemas.microsoft.com/office/powerpoint/2010/main" val="11362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9519D-ACBE-427D-9B42-A4BA79ED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9" y="5976027"/>
            <a:ext cx="780356" cy="6889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0E984C-CF4F-41E6-8491-5DCF58BDCF04}"/>
              </a:ext>
            </a:extLst>
          </p:cNvPr>
          <p:cNvSpPr txBox="1"/>
          <p:nvPr/>
        </p:nvSpPr>
        <p:spPr>
          <a:xfrm>
            <a:off x="533399" y="295874"/>
            <a:ext cx="112945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 for everything you did to make your Council, and the Mississippi Knights of Columbus, stronger in 2024-2025!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B1862-2A21-396C-8BC6-3385237BE6C3}"/>
              </a:ext>
            </a:extLst>
          </p:cNvPr>
          <p:cNvSpPr txBox="1"/>
          <p:nvPr/>
        </p:nvSpPr>
        <p:spPr>
          <a:xfrm>
            <a:off x="338666" y="3547074"/>
            <a:ext cx="11294533" cy="215443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 for allowing me to serve as your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2023-2025 State Deputy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prstClr val="white"/>
                </a:solidFill>
                <a:latin typeface="Calibri" panose="020F0502020204030204"/>
              </a:rPr>
              <a:t>a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thank you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1699431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559</Words>
  <Application>Microsoft Office PowerPoint</Application>
  <PresentationFormat>Widescreen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Bahnschrift SemiBold SemiConden</vt:lpstr>
      <vt:lpstr>Calibri</vt:lpstr>
      <vt:lpstr>Calibri Light</vt:lpstr>
      <vt:lpstr>Office Theme</vt:lpstr>
      <vt:lpstr>PowerPoint Presentation</vt:lpstr>
      <vt:lpstr>AWARDS</vt:lpstr>
      <vt:lpstr>Programs</vt:lpstr>
      <vt:lpstr>Membership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Heying, Guy</dc:creator>
  <cp:lastModifiedBy>Mak Kersanac</cp:lastModifiedBy>
  <cp:revision>5</cp:revision>
  <dcterms:created xsi:type="dcterms:W3CDTF">2025-07-17T16:34:03Z</dcterms:created>
  <dcterms:modified xsi:type="dcterms:W3CDTF">2025-07-29T11:56:12Z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8558-72e5-4d8e-958f-cfe0e73e210d_Enabled">
    <vt:lpwstr>true</vt:lpwstr>
  </property>
  <property fmtid="{D5CDD505-2E9C-101B-9397-08002B2CF9AE}" pid="3" name="MSIP_Label_ff418558-72e5-4d8e-958f-cfe0e73e210d_SetDate">
    <vt:lpwstr>2025-07-18T15:56:36Z</vt:lpwstr>
  </property>
  <property fmtid="{D5CDD505-2E9C-101B-9397-08002B2CF9AE}" pid="4" name="MSIP_Label_ff418558-72e5-4d8e-958f-cfe0e73e210d_Method">
    <vt:lpwstr>Standard</vt:lpwstr>
  </property>
  <property fmtid="{D5CDD505-2E9C-101B-9397-08002B2CF9AE}" pid="5" name="MSIP_Label_ff418558-72e5-4d8e-958f-cfe0e73e210d_Name">
    <vt:lpwstr>Eaton Internal Only (IP2)</vt:lpwstr>
  </property>
  <property fmtid="{D5CDD505-2E9C-101B-9397-08002B2CF9AE}" pid="6" name="MSIP_Label_ff418558-72e5-4d8e-958f-cfe0e73e210d_SiteId">
    <vt:lpwstr>d6525c95-b906-431a-b926-e9b51ba43cc4</vt:lpwstr>
  </property>
  <property fmtid="{D5CDD505-2E9C-101B-9397-08002B2CF9AE}" pid="7" name="MSIP_Label_ff418558-72e5-4d8e-958f-cfe0e73e210d_ActionId">
    <vt:lpwstr>3311d0f4-0f24-4e82-89b7-f2eb10bca3df</vt:lpwstr>
  </property>
  <property fmtid="{D5CDD505-2E9C-101B-9397-08002B2CF9AE}" pid="8" name="MSIP_Label_ff418558-72e5-4d8e-958f-cfe0e73e210d_ContentBits">
    <vt:lpwstr>0</vt:lpwstr>
  </property>
</Properties>
</file>